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5-3.png>
</file>

<file path=ppt/media/image-5-4.png>
</file>

<file path=ppt/media/image-5-5.png>
</file>

<file path=ppt/media/image-5-6.png>
</file>

<file path=ppt/media/image-6-1.png>
</file>

<file path=ppt/media/image-6-2.png>
</file>

<file path=ppt/media/image-7-1.png>
</file>

<file path=ppt/media/image-7-2.png>
</file>

<file path=ppt/media/image-7-3.png>
</file>

<file path=ppt/media/image-7-4.png>
</file>

<file path=ppt/media/image-7-5.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image" Target="../media/image-5-6.png"/><Relationship Id="rId8" Type="http://schemas.openxmlformats.org/officeDocument/2006/relationships/slideLayout" Target="../slideLayouts/slideLayout1.xml"/><Relationship Id="rId9"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7" Type="http://schemas.openxmlformats.org/officeDocument/2006/relationships/slideLayout" Target="../slideLayouts/slideLayout1.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7620" y="0"/>
            <a:ext cx="5486400" cy="8229600"/>
          </a:xfrm>
          <a:prstGeom prst="rect">
            <a:avLst/>
          </a:prstGeom>
        </p:spPr>
      </p:pic>
      <p:pic>
        <p:nvPicPr>
          <p:cNvPr id="5" name="Image 2" descr="preencoded.png">    </p:cNvPr>
          <p:cNvPicPr>
            <a:picLocks noChangeAspect="1"/>
          </p:cNvPicPr>
          <p:nvPr/>
        </p:nvPicPr>
        <p:blipFill>
          <a:blip r:embed="rId3"/>
          <a:stretch>
            <a:fillRect/>
          </a:stretch>
        </p:blipFill>
        <p:spPr>
          <a:xfrm>
            <a:off x="270153" y="2659856"/>
            <a:ext cx="4930854" cy="2909888"/>
          </a:xfrm>
          <a:prstGeom prst="rect">
            <a:avLst/>
          </a:prstGeom>
        </p:spPr>
      </p:pic>
      <p:sp>
        <p:nvSpPr>
          <p:cNvPr id="6" name="Text 1"/>
          <p:cNvSpPr/>
          <p:nvPr/>
        </p:nvSpPr>
        <p:spPr>
          <a:xfrm>
            <a:off x="6319599" y="2323386"/>
            <a:ext cx="7477601" cy="1916430"/>
          </a:xfrm>
          <a:prstGeom prst="rect">
            <a:avLst/>
          </a:prstGeom>
          <a:noFill/>
          <a:ln/>
        </p:spPr>
        <p:txBody>
          <a:bodyPr wrap="square" rtlCol="0" anchor="t"/>
          <a:lstStyle/>
          <a:p>
            <a:pPr indent="0" marL="0">
              <a:lnSpc>
                <a:spcPts val="7545"/>
              </a:lnSpc>
              <a:buNone/>
            </a:pPr>
            <a:r>
              <a:rPr lang="en-US" sz="6036" dirty="0">
                <a:solidFill>
                  <a:srgbClr val="AE8625"/>
                </a:solidFill>
                <a:latin typeface="Prata" pitchFamily="34" charset="0"/>
                <a:ea typeface="Prata" pitchFamily="34" charset="-122"/>
                <a:cs typeface="Prata" pitchFamily="34" charset="-120"/>
              </a:rPr>
              <a:t>Introduction to Phishing Attacks</a:t>
            </a:r>
            <a:endParaRPr lang="en-US" sz="6036" dirty="0"/>
          </a:p>
        </p:txBody>
      </p:sp>
      <p:sp>
        <p:nvSpPr>
          <p:cNvPr id="7" name="Text 2"/>
          <p:cNvSpPr/>
          <p:nvPr/>
        </p:nvSpPr>
        <p:spPr>
          <a:xfrm>
            <a:off x="6319599" y="4573072"/>
            <a:ext cx="7477601" cy="1333024"/>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 Phishing attacks are a type of social engineering tactic that manipulate people into revealing sensitive information or performing actions that compromise security. This training will teach you how to recognize and avoid these deceptive scams.</a:t>
            </a:r>
            <a:endParaRPr lang="en-US" sz="1750" dirty="0"/>
          </a:p>
        </p:txBody>
      </p:sp>
      <p:pic>
        <p:nvPicPr>
          <p:cNvPr id="8"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2265164"/>
            <a:ext cx="8465820"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Understanding Phishing Tactics</a:t>
            </a:r>
            <a:endParaRPr lang="en-US" sz="4374" dirty="0"/>
          </a:p>
        </p:txBody>
      </p:sp>
      <p:sp>
        <p:nvSpPr>
          <p:cNvPr id="5" name="Text 2"/>
          <p:cNvSpPr/>
          <p:nvPr/>
        </p:nvSpPr>
        <p:spPr>
          <a:xfrm>
            <a:off x="2037993" y="3514963"/>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Impersonation</a:t>
            </a:r>
            <a:endParaRPr lang="en-US" sz="2187" dirty="0"/>
          </a:p>
        </p:txBody>
      </p:sp>
      <p:sp>
        <p:nvSpPr>
          <p:cNvPr id="6" name="Text 3"/>
          <p:cNvSpPr/>
          <p:nvPr/>
        </p:nvSpPr>
        <p:spPr>
          <a:xfrm>
            <a:off x="2037993" y="4084320"/>
            <a:ext cx="3156347" cy="1666280"/>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Phishers often try to impersonate trusted organizations, brands, or individuals to build a false sense of legitimacy.</a:t>
            </a:r>
            <a:endParaRPr lang="en-US" sz="1750" dirty="0"/>
          </a:p>
        </p:txBody>
      </p:sp>
      <p:sp>
        <p:nvSpPr>
          <p:cNvPr id="7" name="Text 4"/>
          <p:cNvSpPr/>
          <p:nvPr/>
        </p:nvSpPr>
        <p:spPr>
          <a:xfrm>
            <a:off x="5743932" y="3514963"/>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Urgency &amp; Threats</a:t>
            </a:r>
            <a:endParaRPr lang="en-US" sz="2187" dirty="0"/>
          </a:p>
        </p:txBody>
      </p:sp>
      <p:sp>
        <p:nvSpPr>
          <p:cNvPr id="8" name="Text 5"/>
          <p:cNvSpPr/>
          <p:nvPr/>
        </p:nvSpPr>
        <p:spPr>
          <a:xfrm>
            <a:off x="5743932" y="4084320"/>
            <a:ext cx="3156347" cy="1333024"/>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Phishing emails create a false sense of urgency or threaten consequences to pressure victims into acting quickly.</a:t>
            </a:r>
            <a:endParaRPr lang="en-US" sz="1750" dirty="0"/>
          </a:p>
        </p:txBody>
      </p:sp>
      <p:sp>
        <p:nvSpPr>
          <p:cNvPr id="9" name="Text 6"/>
          <p:cNvSpPr/>
          <p:nvPr/>
        </p:nvSpPr>
        <p:spPr>
          <a:xfrm>
            <a:off x="9449872" y="3514963"/>
            <a:ext cx="3156347" cy="694373"/>
          </a:xfrm>
          <a:prstGeom prst="rect">
            <a:avLst/>
          </a:prstGeom>
          <a:noFill/>
          <a:ln/>
        </p:spPr>
        <p:txBody>
          <a:bodyPr wrap="squar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Malicious Links &amp; Attachments</a:t>
            </a:r>
            <a:endParaRPr lang="en-US" sz="2187" dirty="0"/>
          </a:p>
        </p:txBody>
      </p:sp>
      <p:sp>
        <p:nvSpPr>
          <p:cNvPr id="10" name="Text 7"/>
          <p:cNvSpPr/>
          <p:nvPr/>
        </p:nvSpPr>
        <p:spPr>
          <a:xfrm>
            <a:off x="9449872" y="4431506"/>
            <a:ext cx="3156347" cy="1333024"/>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Phishers try to lure victims into clicking on malicious links or downloading infected files to compromise their devices.</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704261"/>
            <a:ext cx="7282220"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Identifying Phishing Emails</a:t>
            </a:r>
            <a:endParaRPr lang="en-US" sz="4374" dirty="0"/>
          </a:p>
        </p:txBody>
      </p:sp>
      <p:sp>
        <p:nvSpPr>
          <p:cNvPr id="5" name="Shape 2"/>
          <p:cNvSpPr/>
          <p:nvPr/>
        </p:nvSpPr>
        <p:spPr>
          <a:xfrm>
            <a:off x="2037993" y="3092887"/>
            <a:ext cx="499943" cy="499943"/>
          </a:xfrm>
          <a:prstGeom prst="roundRect">
            <a:avLst>
              <a:gd name="adj" fmla="val 13333"/>
            </a:avLst>
          </a:prstGeom>
          <a:solidFill>
            <a:srgbClr val="2D3033"/>
          </a:solidFill>
          <a:ln/>
        </p:spPr>
      </p:sp>
      <p:sp>
        <p:nvSpPr>
          <p:cNvPr id="6" name="Text 3"/>
          <p:cNvSpPr/>
          <p:nvPr/>
        </p:nvSpPr>
        <p:spPr>
          <a:xfrm>
            <a:off x="2230398" y="3134558"/>
            <a:ext cx="115014"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7" name="Text 4"/>
          <p:cNvSpPr/>
          <p:nvPr/>
        </p:nvSpPr>
        <p:spPr>
          <a:xfrm>
            <a:off x="2760107" y="3092887"/>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Sender Address</a:t>
            </a:r>
            <a:endParaRPr lang="en-US" sz="2187" dirty="0"/>
          </a:p>
        </p:txBody>
      </p:sp>
      <p:sp>
        <p:nvSpPr>
          <p:cNvPr id="8" name="Text 5"/>
          <p:cNvSpPr/>
          <p:nvPr/>
        </p:nvSpPr>
        <p:spPr>
          <a:xfrm>
            <a:off x="2760107" y="3573304"/>
            <a:ext cx="4444008" cy="999768"/>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Look for suspicious or spoofed email addresses that don't match the claimed sender.</a:t>
            </a:r>
            <a:endParaRPr lang="en-US" sz="1750" dirty="0"/>
          </a:p>
        </p:txBody>
      </p:sp>
      <p:sp>
        <p:nvSpPr>
          <p:cNvPr id="9" name="Shape 6"/>
          <p:cNvSpPr/>
          <p:nvPr/>
        </p:nvSpPr>
        <p:spPr>
          <a:xfrm>
            <a:off x="7426285" y="3092887"/>
            <a:ext cx="499943" cy="499943"/>
          </a:xfrm>
          <a:prstGeom prst="roundRect">
            <a:avLst>
              <a:gd name="adj" fmla="val 13333"/>
            </a:avLst>
          </a:prstGeom>
          <a:solidFill>
            <a:srgbClr val="2D3033"/>
          </a:solidFill>
          <a:ln/>
        </p:spPr>
      </p:sp>
      <p:sp>
        <p:nvSpPr>
          <p:cNvPr id="10" name="Text 7"/>
          <p:cNvSpPr/>
          <p:nvPr/>
        </p:nvSpPr>
        <p:spPr>
          <a:xfrm>
            <a:off x="7574042" y="3134558"/>
            <a:ext cx="204311"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1" name="Text 8"/>
          <p:cNvSpPr/>
          <p:nvPr/>
        </p:nvSpPr>
        <p:spPr>
          <a:xfrm>
            <a:off x="8148399" y="3092887"/>
            <a:ext cx="3729276"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Greetings &amp; Personalization</a:t>
            </a:r>
            <a:endParaRPr lang="en-US" sz="2187" dirty="0"/>
          </a:p>
        </p:txBody>
      </p:sp>
      <p:sp>
        <p:nvSpPr>
          <p:cNvPr id="12" name="Text 9"/>
          <p:cNvSpPr/>
          <p:nvPr/>
        </p:nvSpPr>
        <p:spPr>
          <a:xfrm>
            <a:off x="8148399" y="3573304"/>
            <a:ext cx="4444008" cy="999768"/>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Generic greetings like "Dear Customer" may indicate a mass-produced phishing email.</a:t>
            </a:r>
            <a:endParaRPr lang="en-US" sz="1750" dirty="0"/>
          </a:p>
        </p:txBody>
      </p:sp>
      <p:sp>
        <p:nvSpPr>
          <p:cNvPr id="13" name="Shape 10"/>
          <p:cNvSpPr/>
          <p:nvPr/>
        </p:nvSpPr>
        <p:spPr>
          <a:xfrm>
            <a:off x="2037993" y="5045154"/>
            <a:ext cx="499943" cy="499943"/>
          </a:xfrm>
          <a:prstGeom prst="roundRect">
            <a:avLst>
              <a:gd name="adj" fmla="val 13333"/>
            </a:avLst>
          </a:prstGeom>
          <a:solidFill>
            <a:srgbClr val="2D3033"/>
          </a:solidFill>
          <a:ln/>
        </p:spPr>
      </p:sp>
      <p:sp>
        <p:nvSpPr>
          <p:cNvPr id="14" name="Text 11"/>
          <p:cNvSpPr/>
          <p:nvPr/>
        </p:nvSpPr>
        <p:spPr>
          <a:xfrm>
            <a:off x="2184559" y="5086826"/>
            <a:ext cx="206693"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3</a:t>
            </a:r>
            <a:endParaRPr lang="en-US" sz="2624" dirty="0"/>
          </a:p>
        </p:txBody>
      </p:sp>
      <p:sp>
        <p:nvSpPr>
          <p:cNvPr id="15" name="Text 12"/>
          <p:cNvSpPr/>
          <p:nvPr/>
        </p:nvSpPr>
        <p:spPr>
          <a:xfrm>
            <a:off x="2760107" y="5045154"/>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Grammar &amp; Spelling</a:t>
            </a:r>
            <a:endParaRPr lang="en-US" sz="2187" dirty="0"/>
          </a:p>
        </p:txBody>
      </p:sp>
      <p:sp>
        <p:nvSpPr>
          <p:cNvPr id="16" name="Text 13"/>
          <p:cNvSpPr/>
          <p:nvPr/>
        </p:nvSpPr>
        <p:spPr>
          <a:xfrm>
            <a:off x="2760107" y="5525572"/>
            <a:ext cx="4444008" cy="999768"/>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Phishing emails often contain poor grammar, spelling errors, and unprofessional formatting.</a:t>
            </a:r>
            <a:endParaRPr lang="en-US" sz="1750" dirty="0"/>
          </a:p>
        </p:txBody>
      </p:sp>
      <p:sp>
        <p:nvSpPr>
          <p:cNvPr id="17" name="Shape 14"/>
          <p:cNvSpPr/>
          <p:nvPr/>
        </p:nvSpPr>
        <p:spPr>
          <a:xfrm>
            <a:off x="7426285" y="5045154"/>
            <a:ext cx="499943" cy="499943"/>
          </a:xfrm>
          <a:prstGeom prst="roundRect">
            <a:avLst>
              <a:gd name="adj" fmla="val 13333"/>
            </a:avLst>
          </a:prstGeom>
          <a:solidFill>
            <a:srgbClr val="2D3033"/>
          </a:solidFill>
          <a:ln/>
        </p:spPr>
      </p:sp>
      <p:sp>
        <p:nvSpPr>
          <p:cNvPr id="18" name="Text 15"/>
          <p:cNvSpPr/>
          <p:nvPr/>
        </p:nvSpPr>
        <p:spPr>
          <a:xfrm>
            <a:off x="7578685" y="5086826"/>
            <a:ext cx="195024"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4</a:t>
            </a:r>
            <a:endParaRPr lang="en-US" sz="2624" dirty="0"/>
          </a:p>
        </p:txBody>
      </p:sp>
      <p:sp>
        <p:nvSpPr>
          <p:cNvPr id="19" name="Text 16"/>
          <p:cNvSpPr/>
          <p:nvPr/>
        </p:nvSpPr>
        <p:spPr>
          <a:xfrm>
            <a:off x="8148399" y="5045154"/>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Suspicious Links</a:t>
            </a:r>
            <a:endParaRPr lang="en-US" sz="2187" dirty="0"/>
          </a:p>
        </p:txBody>
      </p:sp>
      <p:sp>
        <p:nvSpPr>
          <p:cNvPr id="20" name="Text 17"/>
          <p:cNvSpPr/>
          <p:nvPr/>
        </p:nvSpPr>
        <p:spPr>
          <a:xfrm>
            <a:off x="8148399" y="5525572"/>
            <a:ext cx="4444008" cy="666512"/>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Hover over links to check if the URL matches the claimed destination.</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843087"/>
            <a:ext cx="8851821"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Recognizing Suspicious Websites</a:t>
            </a:r>
            <a:endParaRPr lang="en-US" sz="4374" dirty="0"/>
          </a:p>
        </p:txBody>
      </p:sp>
      <p:sp>
        <p:nvSpPr>
          <p:cNvPr id="5" name="Shape 2"/>
          <p:cNvSpPr/>
          <p:nvPr/>
        </p:nvSpPr>
        <p:spPr>
          <a:xfrm>
            <a:off x="2037993" y="2981801"/>
            <a:ext cx="5166122" cy="1591270"/>
          </a:xfrm>
          <a:prstGeom prst="roundRect">
            <a:avLst>
              <a:gd name="adj" fmla="val 4189"/>
            </a:avLst>
          </a:prstGeom>
          <a:solidFill>
            <a:srgbClr val="2D3033"/>
          </a:solidFill>
          <a:ln/>
        </p:spPr>
      </p:sp>
      <p:sp>
        <p:nvSpPr>
          <p:cNvPr id="6" name="Text 3"/>
          <p:cNvSpPr/>
          <p:nvPr/>
        </p:nvSpPr>
        <p:spPr>
          <a:xfrm>
            <a:off x="2260163" y="3203972"/>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Misspelled Domains</a:t>
            </a:r>
            <a:endParaRPr lang="en-US" sz="2187" dirty="0"/>
          </a:p>
        </p:txBody>
      </p:sp>
      <p:sp>
        <p:nvSpPr>
          <p:cNvPr id="7" name="Text 4"/>
          <p:cNvSpPr/>
          <p:nvPr/>
        </p:nvSpPr>
        <p:spPr>
          <a:xfrm>
            <a:off x="2260163" y="3684389"/>
            <a:ext cx="4721781" cy="666512"/>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Phishers may use domains that are similar to but not identical to legitimate sites.</a:t>
            </a:r>
            <a:endParaRPr lang="en-US" sz="1750" dirty="0"/>
          </a:p>
        </p:txBody>
      </p:sp>
      <p:sp>
        <p:nvSpPr>
          <p:cNvPr id="8" name="Shape 5"/>
          <p:cNvSpPr/>
          <p:nvPr/>
        </p:nvSpPr>
        <p:spPr>
          <a:xfrm>
            <a:off x="7426285" y="2981801"/>
            <a:ext cx="5166122" cy="1591270"/>
          </a:xfrm>
          <a:prstGeom prst="roundRect">
            <a:avLst>
              <a:gd name="adj" fmla="val 4189"/>
            </a:avLst>
          </a:prstGeom>
          <a:solidFill>
            <a:srgbClr val="2D3033"/>
          </a:solidFill>
          <a:ln/>
        </p:spPr>
      </p:sp>
      <p:sp>
        <p:nvSpPr>
          <p:cNvPr id="9" name="Text 6"/>
          <p:cNvSpPr/>
          <p:nvPr/>
        </p:nvSpPr>
        <p:spPr>
          <a:xfrm>
            <a:off x="7648456" y="3203972"/>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Lack of HTTPS</a:t>
            </a:r>
            <a:endParaRPr lang="en-US" sz="2187" dirty="0"/>
          </a:p>
        </p:txBody>
      </p:sp>
      <p:sp>
        <p:nvSpPr>
          <p:cNvPr id="10" name="Text 7"/>
          <p:cNvSpPr/>
          <p:nvPr/>
        </p:nvSpPr>
        <p:spPr>
          <a:xfrm>
            <a:off x="7648456" y="3684389"/>
            <a:ext cx="4721781" cy="666512"/>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Legitimate sites use encrypted HTTPS connections, so lack of this is a red flag.</a:t>
            </a:r>
            <a:endParaRPr lang="en-US" sz="1750" dirty="0"/>
          </a:p>
        </p:txBody>
      </p:sp>
      <p:sp>
        <p:nvSpPr>
          <p:cNvPr id="11" name="Shape 8"/>
          <p:cNvSpPr/>
          <p:nvPr/>
        </p:nvSpPr>
        <p:spPr>
          <a:xfrm>
            <a:off x="2037993" y="4795242"/>
            <a:ext cx="5166122" cy="1591270"/>
          </a:xfrm>
          <a:prstGeom prst="roundRect">
            <a:avLst>
              <a:gd name="adj" fmla="val 4189"/>
            </a:avLst>
          </a:prstGeom>
          <a:solidFill>
            <a:srgbClr val="2D3033"/>
          </a:solidFill>
          <a:ln/>
        </p:spPr>
      </p:sp>
      <p:sp>
        <p:nvSpPr>
          <p:cNvPr id="12" name="Text 9"/>
          <p:cNvSpPr/>
          <p:nvPr/>
        </p:nvSpPr>
        <p:spPr>
          <a:xfrm>
            <a:off x="2260163" y="5017413"/>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Poor Design</a:t>
            </a:r>
            <a:endParaRPr lang="en-US" sz="2187" dirty="0"/>
          </a:p>
        </p:txBody>
      </p:sp>
      <p:sp>
        <p:nvSpPr>
          <p:cNvPr id="13" name="Text 10"/>
          <p:cNvSpPr/>
          <p:nvPr/>
        </p:nvSpPr>
        <p:spPr>
          <a:xfrm>
            <a:off x="2260163" y="5497830"/>
            <a:ext cx="4721781" cy="666512"/>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Phishing sites often have amateurish design, broken links, and missing content.</a:t>
            </a:r>
            <a:endParaRPr lang="en-US" sz="1750" dirty="0"/>
          </a:p>
        </p:txBody>
      </p:sp>
      <p:sp>
        <p:nvSpPr>
          <p:cNvPr id="14" name="Shape 11"/>
          <p:cNvSpPr/>
          <p:nvPr/>
        </p:nvSpPr>
        <p:spPr>
          <a:xfrm>
            <a:off x="7426285" y="4795242"/>
            <a:ext cx="5166122" cy="1591270"/>
          </a:xfrm>
          <a:prstGeom prst="roundRect">
            <a:avLst>
              <a:gd name="adj" fmla="val 4189"/>
            </a:avLst>
          </a:prstGeom>
          <a:solidFill>
            <a:srgbClr val="2D3033"/>
          </a:solidFill>
          <a:ln/>
        </p:spPr>
      </p:sp>
      <p:sp>
        <p:nvSpPr>
          <p:cNvPr id="15" name="Text 12"/>
          <p:cNvSpPr/>
          <p:nvPr/>
        </p:nvSpPr>
        <p:spPr>
          <a:xfrm>
            <a:off x="7648456" y="5017413"/>
            <a:ext cx="3543419"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Requests for Sensitive Info</a:t>
            </a:r>
            <a:endParaRPr lang="en-US" sz="2187" dirty="0"/>
          </a:p>
        </p:txBody>
      </p:sp>
      <p:sp>
        <p:nvSpPr>
          <p:cNvPr id="16" name="Text 13"/>
          <p:cNvSpPr/>
          <p:nvPr/>
        </p:nvSpPr>
        <p:spPr>
          <a:xfrm>
            <a:off x="7648456" y="5497830"/>
            <a:ext cx="4721781" cy="666512"/>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Legitimate sites should never ask for private data like passwords or credit card numbers.</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2083237"/>
            <a:ext cx="10004941"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Protecting Against Social Engineering</a:t>
            </a:r>
            <a:endParaRPr lang="en-US" sz="4374" dirty="0"/>
          </a:p>
        </p:txBody>
      </p:sp>
      <p:pic>
        <p:nvPicPr>
          <p:cNvPr id="5" name="Image 1" descr="preencoded.png">    </p:cNvPr>
          <p:cNvPicPr>
            <a:picLocks noChangeAspect="1"/>
          </p:cNvPicPr>
          <p:nvPr/>
        </p:nvPicPr>
        <p:blipFill>
          <a:blip r:embed="rId2"/>
          <a:stretch>
            <a:fillRect/>
          </a:stretch>
        </p:blipFill>
        <p:spPr>
          <a:xfrm>
            <a:off x="2037993" y="3221950"/>
            <a:ext cx="555427" cy="555427"/>
          </a:xfrm>
          <a:prstGeom prst="rect">
            <a:avLst/>
          </a:prstGeom>
        </p:spPr>
      </p:pic>
      <p:sp>
        <p:nvSpPr>
          <p:cNvPr id="6" name="Text 2"/>
          <p:cNvSpPr/>
          <p:nvPr/>
        </p:nvSpPr>
        <p:spPr>
          <a:xfrm>
            <a:off x="2037993" y="3999548"/>
            <a:ext cx="2388632"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Question</a:t>
            </a:r>
            <a:endParaRPr lang="en-US" sz="2187" dirty="0"/>
          </a:p>
        </p:txBody>
      </p:sp>
      <p:sp>
        <p:nvSpPr>
          <p:cNvPr id="7" name="Text 3"/>
          <p:cNvSpPr/>
          <p:nvPr/>
        </p:nvSpPr>
        <p:spPr>
          <a:xfrm>
            <a:off x="2037993" y="4479965"/>
            <a:ext cx="2388632" cy="1666280"/>
          </a:xfrm>
          <a:prstGeom prst="rect">
            <a:avLst/>
          </a:prstGeom>
          <a:noFill/>
          <a:ln/>
        </p:spPr>
        <p:txBody>
          <a:bodyPr wrap="square" rtlCol="0" anchor="t"/>
          <a:lstStyle/>
          <a:p>
            <a:pPr algn="l" indent="0" marL="0">
              <a:lnSpc>
                <a:spcPts val="2624"/>
              </a:lnSpc>
              <a:buNone/>
            </a:pPr>
            <a:r>
              <a:rPr lang="en-US" sz="1750" dirty="0">
                <a:solidFill>
                  <a:srgbClr val="CFCBBF"/>
                </a:solidFill>
                <a:latin typeface="Raleway" pitchFamily="34" charset="0"/>
                <a:ea typeface="Raleway" pitchFamily="34" charset="-122"/>
                <a:cs typeface="Raleway" pitchFamily="34" charset="-120"/>
              </a:rPr>
              <a:t>Be skeptical of unsolicited requests, even if they seem to come from trusted sources.</a:t>
            </a:r>
            <a:endParaRPr lang="en-US" sz="1750" dirty="0"/>
          </a:p>
        </p:txBody>
      </p:sp>
      <p:pic>
        <p:nvPicPr>
          <p:cNvPr id="8" name="Image 2" descr="preencoded.png">    </p:cNvPr>
          <p:cNvPicPr>
            <a:picLocks noChangeAspect="1"/>
          </p:cNvPicPr>
          <p:nvPr/>
        </p:nvPicPr>
        <p:blipFill>
          <a:blip r:embed="rId3"/>
          <a:stretch>
            <a:fillRect/>
          </a:stretch>
        </p:blipFill>
        <p:spPr>
          <a:xfrm>
            <a:off x="4759881" y="3221950"/>
            <a:ext cx="555427" cy="555427"/>
          </a:xfrm>
          <a:prstGeom prst="rect">
            <a:avLst/>
          </a:prstGeom>
        </p:spPr>
      </p:pic>
      <p:sp>
        <p:nvSpPr>
          <p:cNvPr id="9" name="Text 4"/>
          <p:cNvSpPr/>
          <p:nvPr/>
        </p:nvSpPr>
        <p:spPr>
          <a:xfrm>
            <a:off x="4759881" y="3999548"/>
            <a:ext cx="2388632"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Verify</a:t>
            </a:r>
            <a:endParaRPr lang="en-US" sz="2187" dirty="0"/>
          </a:p>
        </p:txBody>
      </p:sp>
      <p:sp>
        <p:nvSpPr>
          <p:cNvPr id="10" name="Text 5"/>
          <p:cNvSpPr/>
          <p:nvPr/>
        </p:nvSpPr>
        <p:spPr>
          <a:xfrm>
            <a:off x="4759881" y="4479965"/>
            <a:ext cx="2388632" cy="1666280"/>
          </a:xfrm>
          <a:prstGeom prst="rect">
            <a:avLst/>
          </a:prstGeom>
          <a:noFill/>
          <a:ln/>
        </p:spPr>
        <p:txBody>
          <a:bodyPr wrap="square" rtlCol="0" anchor="t"/>
          <a:lstStyle/>
          <a:p>
            <a:pPr algn="l" indent="0" marL="0">
              <a:lnSpc>
                <a:spcPts val="2624"/>
              </a:lnSpc>
              <a:buNone/>
            </a:pPr>
            <a:r>
              <a:rPr lang="en-US" sz="1750" dirty="0">
                <a:solidFill>
                  <a:srgbClr val="CFCBBF"/>
                </a:solidFill>
                <a:latin typeface="Raleway" pitchFamily="34" charset="0"/>
                <a:ea typeface="Raleway" pitchFamily="34" charset="-122"/>
                <a:cs typeface="Raleway" pitchFamily="34" charset="-120"/>
              </a:rPr>
              <a:t>Confirm the identity of the sender or organization through an independent, trusted channel.</a:t>
            </a:r>
            <a:endParaRPr lang="en-US" sz="1750" dirty="0"/>
          </a:p>
        </p:txBody>
      </p:sp>
      <p:pic>
        <p:nvPicPr>
          <p:cNvPr id="11" name="Image 3" descr="preencoded.png">    </p:cNvPr>
          <p:cNvPicPr>
            <a:picLocks noChangeAspect="1"/>
          </p:cNvPicPr>
          <p:nvPr/>
        </p:nvPicPr>
        <p:blipFill>
          <a:blip r:embed="rId4"/>
          <a:stretch>
            <a:fillRect/>
          </a:stretch>
        </p:blipFill>
        <p:spPr>
          <a:xfrm>
            <a:off x="7481768" y="3221950"/>
            <a:ext cx="555427" cy="555427"/>
          </a:xfrm>
          <a:prstGeom prst="rect">
            <a:avLst/>
          </a:prstGeom>
        </p:spPr>
      </p:pic>
      <p:sp>
        <p:nvSpPr>
          <p:cNvPr id="12" name="Text 6"/>
          <p:cNvSpPr/>
          <p:nvPr/>
        </p:nvSpPr>
        <p:spPr>
          <a:xfrm>
            <a:off x="7481768" y="3999548"/>
            <a:ext cx="2388632"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Think</a:t>
            </a:r>
            <a:endParaRPr lang="en-US" sz="2187" dirty="0"/>
          </a:p>
        </p:txBody>
      </p:sp>
      <p:sp>
        <p:nvSpPr>
          <p:cNvPr id="13" name="Text 7"/>
          <p:cNvSpPr/>
          <p:nvPr/>
        </p:nvSpPr>
        <p:spPr>
          <a:xfrm>
            <a:off x="7481768" y="4479965"/>
            <a:ext cx="2388632" cy="1333024"/>
          </a:xfrm>
          <a:prstGeom prst="rect">
            <a:avLst/>
          </a:prstGeom>
          <a:noFill/>
          <a:ln/>
        </p:spPr>
        <p:txBody>
          <a:bodyPr wrap="square" rtlCol="0" anchor="t"/>
          <a:lstStyle/>
          <a:p>
            <a:pPr algn="l" indent="0" marL="0">
              <a:lnSpc>
                <a:spcPts val="2624"/>
              </a:lnSpc>
              <a:buNone/>
            </a:pPr>
            <a:r>
              <a:rPr lang="en-US" sz="1750" dirty="0">
                <a:solidFill>
                  <a:srgbClr val="CFCBBF"/>
                </a:solidFill>
                <a:latin typeface="Raleway" pitchFamily="34" charset="0"/>
                <a:ea typeface="Raleway" pitchFamily="34" charset="-122"/>
                <a:cs typeface="Raleway" pitchFamily="34" charset="-120"/>
              </a:rPr>
              <a:t>Slow down and carefully evaluate any requests before taking action.</a:t>
            </a:r>
            <a:endParaRPr lang="en-US" sz="1750" dirty="0"/>
          </a:p>
        </p:txBody>
      </p:sp>
      <p:pic>
        <p:nvPicPr>
          <p:cNvPr id="14" name="Image 4" descr="preencoded.png">    </p:cNvPr>
          <p:cNvPicPr>
            <a:picLocks noChangeAspect="1"/>
          </p:cNvPicPr>
          <p:nvPr/>
        </p:nvPicPr>
        <p:blipFill>
          <a:blip r:embed="rId5"/>
          <a:stretch>
            <a:fillRect/>
          </a:stretch>
        </p:blipFill>
        <p:spPr>
          <a:xfrm>
            <a:off x="10203656" y="3221950"/>
            <a:ext cx="555427" cy="555427"/>
          </a:xfrm>
          <a:prstGeom prst="rect">
            <a:avLst/>
          </a:prstGeom>
        </p:spPr>
      </p:pic>
      <p:sp>
        <p:nvSpPr>
          <p:cNvPr id="15" name="Text 8"/>
          <p:cNvSpPr/>
          <p:nvPr/>
        </p:nvSpPr>
        <p:spPr>
          <a:xfrm>
            <a:off x="10203656" y="3999548"/>
            <a:ext cx="2388751"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Report</a:t>
            </a:r>
            <a:endParaRPr lang="en-US" sz="2187" dirty="0"/>
          </a:p>
        </p:txBody>
      </p:sp>
      <p:sp>
        <p:nvSpPr>
          <p:cNvPr id="16" name="Text 9"/>
          <p:cNvSpPr/>
          <p:nvPr/>
        </p:nvSpPr>
        <p:spPr>
          <a:xfrm>
            <a:off x="10203656" y="4479965"/>
            <a:ext cx="2388751" cy="1333024"/>
          </a:xfrm>
          <a:prstGeom prst="rect">
            <a:avLst/>
          </a:prstGeom>
          <a:noFill/>
          <a:ln/>
        </p:spPr>
        <p:txBody>
          <a:bodyPr wrap="square" rtlCol="0" anchor="t"/>
          <a:lstStyle/>
          <a:p>
            <a:pPr algn="l" indent="0" marL="0">
              <a:lnSpc>
                <a:spcPts val="2624"/>
              </a:lnSpc>
              <a:buNone/>
            </a:pPr>
            <a:r>
              <a:rPr lang="en-US" sz="1750" dirty="0">
                <a:solidFill>
                  <a:srgbClr val="CFCBBF"/>
                </a:solidFill>
                <a:latin typeface="Raleway" pitchFamily="34" charset="0"/>
                <a:ea typeface="Raleway" pitchFamily="34" charset="-122"/>
                <a:cs typeface="Raleway" pitchFamily="34" charset="-120"/>
              </a:rPr>
              <a:t>If you suspect a phishing attempt, report it to the appropriate authorities.</a:t>
            </a:r>
            <a:endParaRPr lang="en-US" sz="1750" dirty="0"/>
          </a:p>
        </p:txBody>
      </p:sp>
      <p:pic>
        <p:nvPicPr>
          <p:cNvPr id="17"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491020"/>
            <a:ext cx="10181034"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Best Practices for Phishing Prevention</a:t>
            </a:r>
            <a:endParaRPr lang="en-US" sz="4374" dirty="0"/>
          </a:p>
        </p:txBody>
      </p:sp>
      <p:sp>
        <p:nvSpPr>
          <p:cNvPr id="5" name="Shape 2"/>
          <p:cNvSpPr/>
          <p:nvPr/>
        </p:nvSpPr>
        <p:spPr>
          <a:xfrm>
            <a:off x="7301389" y="2629733"/>
            <a:ext cx="27742" cy="4108728"/>
          </a:xfrm>
          <a:prstGeom prst="rect">
            <a:avLst/>
          </a:prstGeom>
          <a:solidFill>
            <a:srgbClr val="D2AC47"/>
          </a:solidFill>
          <a:ln/>
        </p:spPr>
      </p:sp>
      <p:sp>
        <p:nvSpPr>
          <p:cNvPr id="6" name="Shape 3"/>
          <p:cNvSpPr/>
          <p:nvPr/>
        </p:nvSpPr>
        <p:spPr>
          <a:xfrm>
            <a:off x="6287631" y="3115687"/>
            <a:ext cx="777597" cy="27742"/>
          </a:xfrm>
          <a:prstGeom prst="rect">
            <a:avLst/>
          </a:prstGeom>
          <a:solidFill>
            <a:srgbClr val="D2AC47"/>
          </a:solidFill>
          <a:ln/>
        </p:spPr>
      </p:sp>
      <p:sp>
        <p:nvSpPr>
          <p:cNvPr id="7" name="Shape 4"/>
          <p:cNvSpPr/>
          <p:nvPr/>
        </p:nvSpPr>
        <p:spPr>
          <a:xfrm>
            <a:off x="7065228" y="2879646"/>
            <a:ext cx="499943" cy="499943"/>
          </a:xfrm>
          <a:prstGeom prst="roundRect">
            <a:avLst>
              <a:gd name="adj" fmla="val 13333"/>
            </a:avLst>
          </a:prstGeom>
          <a:solidFill>
            <a:srgbClr val="2D3033"/>
          </a:solidFill>
          <a:ln/>
        </p:spPr>
      </p:sp>
      <p:sp>
        <p:nvSpPr>
          <p:cNvPr id="8" name="Text 5"/>
          <p:cNvSpPr/>
          <p:nvPr/>
        </p:nvSpPr>
        <p:spPr>
          <a:xfrm>
            <a:off x="7257633" y="2921318"/>
            <a:ext cx="115014"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9" name="Text 6"/>
          <p:cNvSpPr/>
          <p:nvPr/>
        </p:nvSpPr>
        <p:spPr>
          <a:xfrm>
            <a:off x="3315653" y="2851904"/>
            <a:ext cx="2777490" cy="347186"/>
          </a:xfrm>
          <a:prstGeom prst="rect">
            <a:avLst/>
          </a:prstGeom>
          <a:noFill/>
          <a:ln/>
        </p:spPr>
        <p:txBody>
          <a:bodyPr wrap="none" rtlCol="0" anchor="t"/>
          <a:lstStyle/>
          <a:p>
            <a:pPr algn="r" indent="0" marL="0">
              <a:lnSpc>
                <a:spcPts val="2734"/>
              </a:lnSpc>
              <a:buNone/>
            </a:pPr>
            <a:r>
              <a:rPr lang="en-US" sz="2187" dirty="0">
                <a:solidFill>
                  <a:srgbClr val="AE8625"/>
                </a:solidFill>
                <a:latin typeface="Prata" pitchFamily="34" charset="0"/>
                <a:ea typeface="Prata" pitchFamily="34" charset="-122"/>
                <a:cs typeface="Prata" pitchFamily="34" charset="-120"/>
              </a:rPr>
              <a:t>Update Software</a:t>
            </a:r>
            <a:endParaRPr lang="en-US" sz="2187" dirty="0"/>
          </a:p>
        </p:txBody>
      </p:sp>
      <p:sp>
        <p:nvSpPr>
          <p:cNvPr id="10" name="Text 7"/>
          <p:cNvSpPr/>
          <p:nvPr/>
        </p:nvSpPr>
        <p:spPr>
          <a:xfrm>
            <a:off x="2037993" y="3332321"/>
            <a:ext cx="4055150" cy="999768"/>
          </a:xfrm>
          <a:prstGeom prst="rect">
            <a:avLst/>
          </a:prstGeom>
          <a:noFill/>
          <a:ln/>
        </p:spPr>
        <p:txBody>
          <a:bodyPr wrap="square" rtlCol="0" anchor="t"/>
          <a:lstStyle/>
          <a:p>
            <a:pPr algn="r" indent="0" marL="0">
              <a:lnSpc>
                <a:spcPts val="2624"/>
              </a:lnSpc>
              <a:buNone/>
            </a:pPr>
            <a:r>
              <a:rPr lang="en-US" sz="1750" dirty="0">
                <a:solidFill>
                  <a:srgbClr val="CFCBBF"/>
                </a:solidFill>
                <a:latin typeface="Raleway" pitchFamily="34" charset="0"/>
                <a:ea typeface="Raleway" pitchFamily="34" charset="-122"/>
                <a:cs typeface="Raleway" pitchFamily="34" charset="-120"/>
              </a:rPr>
              <a:t>Keep your operating system, browsers, and other software up-to-date to reduce vulnerabilities.</a:t>
            </a:r>
            <a:endParaRPr lang="en-US" sz="1750" dirty="0"/>
          </a:p>
        </p:txBody>
      </p:sp>
      <p:sp>
        <p:nvSpPr>
          <p:cNvPr id="11" name="Shape 8"/>
          <p:cNvSpPr/>
          <p:nvPr/>
        </p:nvSpPr>
        <p:spPr>
          <a:xfrm>
            <a:off x="7565172" y="4226540"/>
            <a:ext cx="777597" cy="27742"/>
          </a:xfrm>
          <a:prstGeom prst="rect">
            <a:avLst/>
          </a:prstGeom>
          <a:solidFill>
            <a:srgbClr val="D2AC47"/>
          </a:solidFill>
          <a:ln/>
        </p:spPr>
      </p:sp>
      <p:sp>
        <p:nvSpPr>
          <p:cNvPr id="12" name="Shape 9"/>
          <p:cNvSpPr/>
          <p:nvPr/>
        </p:nvSpPr>
        <p:spPr>
          <a:xfrm>
            <a:off x="7065228" y="3990499"/>
            <a:ext cx="499943" cy="499943"/>
          </a:xfrm>
          <a:prstGeom prst="roundRect">
            <a:avLst>
              <a:gd name="adj" fmla="val 13333"/>
            </a:avLst>
          </a:prstGeom>
          <a:solidFill>
            <a:srgbClr val="2D3033"/>
          </a:solidFill>
          <a:ln/>
        </p:spPr>
      </p:sp>
      <p:sp>
        <p:nvSpPr>
          <p:cNvPr id="13" name="Text 10"/>
          <p:cNvSpPr/>
          <p:nvPr/>
        </p:nvSpPr>
        <p:spPr>
          <a:xfrm>
            <a:off x="7212985" y="4032171"/>
            <a:ext cx="204311"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4" name="Text 11"/>
          <p:cNvSpPr/>
          <p:nvPr/>
        </p:nvSpPr>
        <p:spPr>
          <a:xfrm>
            <a:off x="8537258" y="3962757"/>
            <a:ext cx="2960370"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Use Strong Passwords</a:t>
            </a:r>
            <a:endParaRPr lang="en-US" sz="2187" dirty="0"/>
          </a:p>
        </p:txBody>
      </p:sp>
      <p:sp>
        <p:nvSpPr>
          <p:cNvPr id="15" name="Text 12"/>
          <p:cNvSpPr/>
          <p:nvPr/>
        </p:nvSpPr>
        <p:spPr>
          <a:xfrm>
            <a:off x="8537258" y="4443174"/>
            <a:ext cx="4055150" cy="999768"/>
          </a:xfrm>
          <a:prstGeom prst="rect">
            <a:avLst/>
          </a:prstGeom>
          <a:noFill/>
          <a:ln/>
        </p:spPr>
        <p:txBody>
          <a:bodyPr wrap="square" rtlCol="0" anchor="t"/>
          <a:lstStyle/>
          <a:p>
            <a:pPr algn="l" indent="0" marL="0">
              <a:lnSpc>
                <a:spcPts val="2624"/>
              </a:lnSpc>
              <a:buNone/>
            </a:pPr>
            <a:r>
              <a:rPr lang="en-US" sz="1750" dirty="0">
                <a:solidFill>
                  <a:srgbClr val="CFCBBF"/>
                </a:solidFill>
                <a:latin typeface="Raleway" pitchFamily="34" charset="0"/>
                <a:ea typeface="Raleway" pitchFamily="34" charset="-122"/>
                <a:cs typeface="Raleway" pitchFamily="34" charset="-120"/>
              </a:rPr>
              <a:t>Create unique, complex passwords for all your accounts and enable two-factor authentication.</a:t>
            </a:r>
            <a:endParaRPr lang="en-US" sz="1750" dirty="0"/>
          </a:p>
        </p:txBody>
      </p:sp>
      <p:sp>
        <p:nvSpPr>
          <p:cNvPr id="16" name="Shape 13"/>
          <p:cNvSpPr/>
          <p:nvPr/>
        </p:nvSpPr>
        <p:spPr>
          <a:xfrm>
            <a:off x="6287631" y="5299889"/>
            <a:ext cx="777597" cy="27742"/>
          </a:xfrm>
          <a:prstGeom prst="rect">
            <a:avLst/>
          </a:prstGeom>
          <a:solidFill>
            <a:srgbClr val="D2AC47"/>
          </a:solidFill>
          <a:ln/>
        </p:spPr>
      </p:sp>
      <p:sp>
        <p:nvSpPr>
          <p:cNvPr id="17" name="Shape 14"/>
          <p:cNvSpPr/>
          <p:nvPr/>
        </p:nvSpPr>
        <p:spPr>
          <a:xfrm>
            <a:off x="7065228" y="5063847"/>
            <a:ext cx="499943" cy="499943"/>
          </a:xfrm>
          <a:prstGeom prst="roundRect">
            <a:avLst>
              <a:gd name="adj" fmla="val 13333"/>
            </a:avLst>
          </a:prstGeom>
          <a:solidFill>
            <a:srgbClr val="2D3033"/>
          </a:solidFill>
          <a:ln/>
        </p:spPr>
      </p:sp>
      <p:sp>
        <p:nvSpPr>
          <p:cNvPr id="18" name="Text 15"/>
          <p:cNvSpPr/>
          <p:nvPr/>
        </p:nvSpPr>
        <p:spPr>
          <a:xfrm>
            <a:off x="7211794" y="5105519"/>
            <a:ext cx="206693"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3</a:t>
            </a:r>
            <a:endParaRPr lang="en-US" sz="2624" dirty="0"/>
          </a:p>
        </p:txBody>
      </p:sp>
      <p:sp>
        <p:nvSpPr>
          <p:cNvPr id="19" name="Text 16"/>
          <p:cNvSpPr/>
          <p:nvPr/>
        </p:nvSpPr>
        <p:spPr>
          <a:xfrm>
            <a:off x="3315653" y="5036106"/>
            <a:ext cx="2777490" cy="347186"/>
          </a:xfrm>
          <a:prstGeom prst="rect">
            <a:avLst/>
          </a:prstGeom>
          <a:noFill/>
          <a:ln/>
        </p:spPr>
        <p:txBody>
          <a:bodyPr wrap="none" rtlCol="0" anchor="t"/>
          <a:lstStyle/>
          <a:p>
            <a:pPr algn="r" indent="0" marL="0">
              <a:lnSpc>
                <a:spcPts val="2734"/>
              </a:lnSpc>
              <a:buNone/>
            </a:pPr>
            <a:r>
              <a:rPr lang="en-US" sz="2187" dirty="0">
                <a:solidFill>
                  <a:srgbClr val="AE8625"/>
                </a:solidFill>
                <a:latin typeface="Prata" pitchFamily="34" charset="0"/>
                <a:ea typeface="Prata" pitchFamily="34" charset="-122"/>
                <a:cs typeface="Prata" pitchFamily="34" charset="-120"/>
              </a:rPr>
              <a:t>Be Cautious Online</a:t>
            </a:r>
            <a:endParaRPr lang="en-US" sz="2187" dirty="0"/>
          </a:p>
        </p:txBody>
      </p:sp>
      <p:sp>
        <p:nvSpPr>
          <p:cNvPr id="20" name="Text 17"/>
          <p:cNvSpPr/>
          <p:nvPr/>
        </p:nvSpPr>
        <p:spPr>
          <a:xfrm>
            <a:off x="2037993" y="5516523"/>
            <a:ext cx="4055150" cy="999768"/>
          </a:xfrm>
          <a:prstGeom prst="rect">
            <a:avLst/>
          </a:prstGeom>
          <a:noFill/>
          <a:ln/>
        </p:spPr>
        <p:txBody>
          <a:bodyPr wrap="square" rtlCol="0" anchor="t"/>
          <a:lstStyle/>
          <a:p>
            <a:pPr algn="r" indent="0" marL="0">
              <a:lnSpc>
                <a:spcPts val="2624"/>
              </a:lnSpc>
              <a:buNone/>
            </a:pPr>
            <a:r>
              <a:rPr lang="en-US" sz="1750" dirty="0">
                <a:solidFill>
                  <a:srgbClr val="CFCBBF"/>
                </a:solidFill>
                <a:latin typeface="Raleway" pitchFamily="34" charset="0"/>
                <a:ea typeface="Raleway" pitchFamily="34" charset="-122"/>
                <a:cs typeface="Raleway" pitchFamily="34" charset="-120"/>
              </a:rPr>
              <a:t>Avoid clicking on suspicious links or downloading files from untrusted sources.</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934760"/>
            <a:ext cx="8806339"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Responding to Phishing Attempts</a:t>
            </a:r>
            <a:endParaRPr lang="en-US" sz="4374" dirty="0"/>
          </a:p>
        </p:txBody>
      </p:sp>
      <p:pic>
        <p:nvPicPr>
          <p:cNvPr id="5" name="Image 1" descr="preencoded.png">    </p:cNvPr>
          <p:cNvPicPr>
            <a:picLocks noChangeAspect="1"/>
          </p:cNvPicPr>
          <p:nvPr/>
        </p:nvPicPr>
        <p:blipFill>
          <a:blip r:embed="rId2"/>
          <a:stretch>
            <a:fillRect/>
          </a:stretch>
        </p:blipFill>
        <p:spPr>
          <a:xfrm>
            <a:off x="2037993" y="1962388"/>
            <a:ext cx="1110972" cy="1777484"/>
          </a:xfrm>
          <a:prstGeom prst="rect">
            <a:avLst/>
          </a:prstGeom>
        </p:spPr>
      </p:pic>
      <p:sp>
        <p:nvSpPr>
          <p:cNvPr id="6" name="Text 2"/>
          <p:cNvSpPr/>
          <p:nvPr/>
        </p:nvSpPr>
        <p:spPr>
          <a:xfrm>
            <a:off x="3482221" y="2184559"/>
            <a:ext cx="2777490"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Identify</a:t>
            </a:r>
            <a:endParaRPr lang="en-US" sz="2187" dirty="0"/>
          </a:p>
        </p:txBody>
      </p:sp>
      <p:sp>
        <p:nvSpPr>
          <p:cNvPr id="7" name="Text 3"/>
          <p:cNvSpPr/>
          <p:nvPr/>
        </p:nvSpPr>
        <p:spPr>
          <a:xfrm>
            <a:off x="3482221" y="2664976"/>
            <a:ext cx="9110186" cy="333256"/>
          </a:xfrm>
          <a:prstGeom prst="rect">
            <a:avLst/>
          </a:prstGeom>
          <a:noFill/>
          <a:ln/>
        </p:spPr>
        <p:txBody>
          <a:bodyPr wrap="none" rtlCol="0" anchor="t"/>
          <a:lstStyle/>
          <a:p>
            <a:pPr algn="l" indent="0" marL="0">
              <a:lnSpc>
                <a:spcPts val="2624"/>
              </a:lnSpc>
              <a:buNone/>
            </a:pPr>
            <a:r>
              <a:rPr lang="en-US" sz="1750" dirty="0">
                <a:solidFill>
                  <a:srgbClr val="CFCBBF"/>
                </a:solidFill>
                <a:latin typeface="Raleway" pitchFamily="34" charset="0"/>
                <a:ea typeface="Raleway" pitchFamily="34" charset="-122"/>
                <a:cs typeface="Raleway" pitchFamily="34" charset="-120"/>
              </a:rPr>
              <a:t>Recognize the warning signs of a potential phishing attack.</a:t>
            </a:r>
            <a:endParaRPr lang="en-US" sz="1750" dirty="0"/>
          </a:p>
        </p:txBody>
      </p:sp>
      <p:pic>
        <p:nvPicPr>
          <p:cNvPr id="8" name="Image 2" descr="preencoded.png">    </p:cNvPr>
          <p:cNvPicPr>
            <a:picLocks noChangeAspect="1"/>
          </p:cNvPicPr>
          <p:nvPr/>
        </p:nvPicPr>
        <p:blipFill>
          <a:blip r:embed="rId3"/>
          <a:stretch>
            <a:fillRect/>
          </a:stretch>
        </p:blipFill>
        <p:spPr>
          <a:xfrm>
            <a:off x="2037993" y="3739872"/>
            <a:ext cx="1110972" cy="1777484"/>
          </a:xfrm>
          <a:prstGeom prst="rect">
            <a:avLst/>
          </a:prstGeom>
        </p:spPr>
      </p:pic>
      <p:sp>
        <p:nvSpPr>
          <p:cNvPr id="9" name="Text 4"/>
          <p:cNvSpPr/>
          <p:nvPr/>
        </p:nvSpPr>
        <p:spPr>
          <a:xfrm>
            <a:off x="3482221" y="3962043"/>
            <a:ext cx="2777490"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Report</a:t>
            </a:r>
            <a:endParaRPr lang="en-US" sz="2187" dirty="0"/>
          </a:p>
        </p:txBody>
      </p:sp>
      <p:sp>
        <p:nvSpPr>
          <p:cNvPr id="10" name="Text 5"/>
          <p:cNvSpPr/>
          <p:nvPr/>
        </p:nvSpPr>
        <p:spPr>
          <a:xfrm>
            <a:off x="3482221" y="4442460"/>
            <a:ext cx="9110186" cy="333256"/>
          </a:xfrm>
          <a:prstGeom prst="rect">
            <a:avLst/>
          </a:prstGeom>
          <a:noFill/>
          <a:ln/>
        </p:spPr>
        <p:txBody>
          <a:bodyPr wrap="none" rtlCol="0" anchor="t"/>
          <a:lstStyle/>
          <a:p>
            <a:pPr algn="l" indent="0" marL="0">
              <a:lnSpc>
                <a:spcPts val="2624"/>
              </a:lnSpc>
              <a:buNone/>
            </a:pPr>
            <a:r>
              <a:rPr lang="en-US" sz="1750" dirty="0">
                <a:solidFill>
                  <a:srgbClr val="CFCBBF"/>
                </a:solidFill>
                <a:latin typeface="Raleway" pitchFamily="34" charset="0"/>
                <a:ea typeface="Raleway" pitchFamily="34" charset="-122"/>
                <a:cs typeface="Raleway" pitchFamily="34" charset="-120"/>
              </a:rPr>
              <a:t>Notify the appropriate authorities or your organization's security team.</a:t>
            </a:r>
            <a:endParaRPr lang="en-US" sz="1750" dirty="0"/>
          </a:p>
        </p:txBody>
      </p:sp>
      <p:pic>
        <p:nvPicPr>
          <p:cNvPr id="11" name="Image 3" descr="preencoded.png">    </p:cNvPr>
          <p:cNvPicPr>
            <a:picLocks noChangeAspect="1"/>
          </p:cNvPicPr>
          <p:nvPr/>
        </p:nvPicPr>
        <p:blipFill>
          <a:blip r:embed="rId4"/>
          <a:stretch>
            <a:fillRect/>
          </a:stretch>
        </p:blipFill>
        <p:spPr>
          <a:xfrm>
            <a:off x="2037993" y="5517356"/>
            <a:ext cx="1110972" cy="1777484"/>
          </a:xfrm>
          <a:prstGeom prst="rect">
            <a:avLst/>
          </a:prstGeom>
        </p:spPr>
      </p:pic>
      <p:sp>
        <p:nvSpPr>
          <p:cNvPr id="12" name="Text 6"/>
          <p:cNvSpPr/>
          <p:nvPr/>
        </p:nvSpPr>
        <p:spPr>
          <a:xfrm>
            <a:off x="3482221" y="5739527"/>
            <a:ext cx="2777490"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Remediate</a:t>
            </a:r>
            <a:endParaRPr lang="en-US" sz="2187" dirty="0"/>
          </a:p>
        </p:txBody>
      </p:sp>
      <p:sp>
        <p:nvSpPr>
          <p:cNvPr id="13" name="Text 7"/>
          <p:cNvSpPr/>
          <p:nvPr/>
        </p:nvSpPr>
        <p:spPr>
          <a:xfrm>
            <a:off x="3482221" y="6219944"/>
            <a:ext cx="9110186" cy="333256"/>
          </a:xfrm>
          <a:prstGeom prst="rect">
            <a:avLst/>
          </a:prstGeom>
          <a:noFill/>
          <a:ln/>
        </p:spPr>
        <p:txBody>
          <a:bodyPr wrap="none" rtlCol="0" anchor="t"/>
          <a:lstStyle/>
          <a:p>
            <a:pPr algn="l" indent="0" marL="0">
              <a:lnSpc>
                <a:spcPts val="2624"/>
              </a:lnSpc>
              <a:buNone/>
            </a:pPr>
            <a:r>
              <a:rPr lang="en-US" sz="1750" dirty="0">
                <a:solidFill>
                  <a:srgbClr val="CFCBBF"/>
                </a:solidFill>
                <a:latin typeface="Raleway" pitchFamily="34" charset="0"/>
                <a:ea typeface="Raleway" pitchFamily="34" charset="-122"/>
                <a:cs typeface="Raleway" pitchFamily="34" charset="-120"/>
              </a:rPr>
              <a:t>Take steps to secure your accounts and devices if you've been compromised.</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037993" y="1315760"/>
            <a:ext cx="8310920"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Conclusion and Key Takeaways</a:t>
            </a:r>
            <a:endParaRPr lang="en-US" sz="4374" dirty="0"/>
          </a:p>
        </p:txBody>
      </p:sp>
      <p:sp>
        <p:nvSpPr>
          <p:cNvPr id="5" name="Text 2"/>
          <p:cNvSpPr/>
          <p:nvPr/>
        </p:nvSpPr>
        <p:spPr>
          <a:xfrm>
            <a:off x="2260163" y="2595324"/>
            <a:ext cx="4829056" cy="333256"/>
          </a:xfrm>
          <a:prstGeom prst="rect">
            <a:avLst/>
          </a:prstGeom>
          <a:noFill/>
          <a:ln/>
        </p:spPr>
        <p:txBody>
          <a:bodyPr wrap="non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Recognize Phishing Tactics</a:t>
            </a:r>
            <a:endParaRPr lang="en-US" sz="1750" dirty="0"/>
          </a:p>
        </p:txBody>
      </p:sp>
      <p:sp>
        <p:nvSpPr>
          <p:cNvPr id="6" name="Text 3"/>
          <p:cNvSpPr/>
          <p:nvPr/>
        </p:nvSpPr>
        <p:spPr>
          <a:xfrm>
            <a:off x="7541181" y="2595324"/>
            <a:ext cx="4829056" cy="999768"/>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Identify common techniques used by phishers, such as impersonation, urgency, and malicious links.</a:t>
            </a:r>
            <a:endParaRPr lang="en-US" sz="1750" dirty="0"/>
          </a:p>
        </p:txBody>
      </p:sp>
      <p:sp>
        <p:nvSpPr>
          <p:cNvPr id="7" name="Shape 4"/>
          <p:cNvSpPr/>
          <p:nvPr/>
        </p:nvSpPr>
        <p:spPr>
          <a:xfrm>
            <a:off x="2037993" y="3735943"/>
            <a:ext cx="10554414" cy="948214"/>
          </a:xfrm>
          <a:prstGeom prst="rect">
            <a:avLst/>
          </a:prstGeom>
          <a:solidFill>
            <a:srgbClr val="2D3033"/>
          </a:solidFill>
          <a:ln/>
        </p:spPr>
      </p:sp>
      <p:sp>
        <p:nvSpPr>
          <p:cNvPr id="8" name="Text 5"/>
          <p:cNvSpPr/>
          <p:nvPr/>
        </p:nvSpPr>
        <p:spPr>
          <a:xfrm>
            <a:off x="2260163" y="3876794"/>
            <a:ext cx="4829056" cy="333256"/>
          </a:xfrm>
          <a:prstGeom prst="rect">
            <a:avLst/>
          </a:prstGeom>
          <a:noFill/>
          <a:ln/>
        </p:spPr>
        <p:txBody>
          <a:bodyPr wrap="non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Scrutinize Communications</a:t>
            </a:r>
            <a:endParaRPr lang="en-US" sz="1750" dirty="0"/>
          </a:p>
        </p:txBody>
      </p:sp>
      <p:sp>
        <p:nvSpPr>
          <p:cNvPr id="9" name="Text 6"/>
          <p:cNvSpPr/>
          <p:nvPr/>
        </p:nvSpPr>
        <p:spPr>
          <a:xfrm>
            <a:off x="7541181" y="3876794"/>
            <a:ext cx="4829056" cy="666512"/>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Carefully inspect emails, websites, and requests for signs of suspicious activity.</a:t>
            </a:r>
            <a:endParaRPr lang="en-US" sz="1750" dirty="0"/>
          </a:p>
        </p:txBody>
      </p:sp>
      <p:sp>
        <p:nvSpPr>
          <p:cNvPr id="10" name="Text 7"/>
          <p:cNvSpPr/>
          <p:nvPr/>
        </p:nvSpPr>
        <p:spPr>
          <a:xfrm>
            <a:off x="2260163" y="4825008"/>
            <a:ext cx="4829056" cy="333256"/>
          </a:xfrm>
          <a:prstGeom prst="rect">
            <a:avLst/>
          </a:prstGeom>
          <a:noFill/>
          <a:ln/>
        </p:spPr>
        <p:txBody>
          <a:bodyPr wrap="non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Protect Yourself</a:t>
            </a:r>
            <a:endParaRPr lang="en-US" sz="1750" dirty="0"/>
          </a:p>
        </p:txBody>
      </p:sp>
      <p:sp>
        <p:nvSpPr>
          <p:cNvPr id="11" name="Text 8"/>
          <p:cNvSpPr/>
          <p:nvPr/>
        </p:nvSpPr>
        <p:spPr>
          <a:xfrm>
            <a:off x="7541181" y="4825008"/>
            <a:ext cx="4829056" cy="999768"/>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Follow best practices like using strong passwords, keeping software updated, and being cautious online.</a:t>
            </a:r>
            <a:endParaRPr lang="en-US" sz="1750" dirty="0"/>
          </a:p>
        </p:txBody>
      </p:sp>
      <p:sp>
        <p:nvSpPr>
          <p:cNvPr id="12" name="Shape 9"/>
          <p:cNvSpPr/>
          <p:nvPr/>
        </p:nvSpPr>
        <p:spPr>
          <a:xfrm>
            <a:off x="2037993" y="5965627"/>
            <a:ext cx="10554414" cy="948214"/>
          </a:xfrm>
          <a:prstGeom prst="rect">
            <a:avLst/>
          </a:prstGeom>
          <a:solidFill>
            <a:srgbClr val="2D3033"/>
          </a:solidFill>
          <a:ln/>
        </p:spPr>
      </p:sp>
      <p:sp>
        <p:nvSpPr>
          <p:cNvPr id="13" name="Text 10"/>
          <p:cNvSpPr/>
          <p:nvPr/>
        </p:nvSpPr>
        <p:spPr>
          <a:xfrm>
            <a:off x="2260163" y="6106478"/>
            <a:ext cx="4829056" cy="333256"/>
          </a:xfrm>
          <a:prstGeom prst="rect">
            <a:avLst/>
          </a:prstGeom>
          <a:noFill/>
          <a:ln/>
        </p:spPr>
        <p:txBody>
          <a:bodyPr wrap="non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Act Quickly</a:t>
            </a:r>
            <a:endParaRPr lang="en-US" sz="1750" dirty="0"/>
          </a:p>
        </p:txBody>
      </p:sp>
      <p:sp>
        <p:nvSpPr>
          <p:cNvPr id="14" name="Text 11"/>
          <p:cNvSpPr/>
          <p:nvPr/>
        </p:nvSpPr>
        <p:spPr>
          <a:xfrm>
            <a:off x="7541181" y="6106478"/>
            <a:ext cx="4829056" cy="666512"/>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If you suspect a phishing attempt, report it and take immediate steps to secure your accounts.</a:t>
            </a:r>
            <a:endParaRPr lang="en-US" sz="1750"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2024-06-05T18:17:37Z</dcterms:created>
  <dcterms:modified xsi:type="dcterms:W3CDTF">2024-06-05T18:17:37Z</dcterms:modified>
</cp:coreProperties>
</file>